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8229600" cx="14630400"/>
  <p:notesSz cx="8229600" cy="14630400"/>
  <p:embeddedFontLst>
    <p:embeddedFont>
      <p:font typeface="Instrument Sans Medium"/>
      <p:regular r:id="rId14"/>
      <p:bold r:id="rId15"/>
      <p:italic r:id="rId16"/>
      <p:boldItalic r:id="rId17"/>
    </p:embeddedFont>
    <p:embeddedFont>
      <p:font typeface="Open Sans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2" roundtripDataSignature="AMtx7mgoK9LMth0u5WaV4T73u3ytqULQ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italic.fntdata"/><Relationship Id="rId11" Type="http://schemas.openxmlformats.org/officeDocument/2006/relationships/slide" Target="slides/slide7.xml"/><Relationship Id="rId22" Type="http://customschemas.google.com/relationships/presentationmetadata" Target="metadata"/><Relationship Id="rId10" Type="http://schemas.openxmlformats.org/officeDocument/2006/relationships/slide" Target="slides/slide6.xml"/><Relationship Id="rId21" Type="http://schemas.openxmlformats.org/officeDocument/2006/relationships/font" Target="fonts/OpenSans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InstrumentSansMedium-bold.fntdata"/><Relationship Id="rId14" Type="http://schemas.openxmlformats.org/officeDocument/2006/relationships/font" Target="fonts/InstrumentSansMedium-regular.fntdata"/><Relationship Id="rId17" Type="http://schemas.openxmlformats.org/officeDocument/2006/relationships/font" Target="fonts/InstrumentSansMedium-boldItalic.fntdata"/><Relationship Id="rId16" Type="http://schemas.openxmlformats.org/officeDocument/2006/relationships/font" Target="fonts/InstrumentSansMedium-italic.fntdata"/><Relationship Id="rId5" Type="http://schemas.openxmlformats.org/officeDocument/2006/relationships/slide" Target="slides/slide1.xml"/><Relationship Id="rId19" Type="http://schemas.openxmlformats.org/officeDocument/2006/relationships/font" Target="fonts/OpenSans-bold.fntdata"/><Relationship Id="rId6" Type="http://schemas.openxmlformats.org/officeDocument/2006/relationships/slide" Target="slides/slide2.xml"/><Relationship Id="rId18" Type="http://schemas.openxmlformats.org/officeDocument/2006/relationships/font" Target="fonts/OpenSans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" name="Google Shape;33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" name="Google Shape;41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" name="Google Shape;49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" name="Google Shape;68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8" name="Google Shape;88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2" name="Google Shape;102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" name="Google Shape;112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1" name="Google Shape;131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6dd5185269_0_0:notes"/>
          <p:cNvSpPr/>
          <p:nvPr>
            <p:ph idx="2" type="sldImg"/>
          </p:nvPr>
        </p:nvSpPr>
        <p:spPr>
          <a:xfrm>
            <a:off x="1371850" y="1097275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6dd5185269_0_0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7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ishankwordpress.byethost7.com/" TargetMode="External"/><Relationship Id="rId4" Type="http://schemas.openxmlformats.org/officeDocument/2006/relationships/hyperlink" Target="https://drive.google.com/file/d/1CYk86JnB2NgTct0UsKHuTNuYTnPoiv3o/view?usp=sharing" TargetMode="External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6" name="Google Shape;3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"/>
          <p:cNvSpPr/>
          <p:nvPr/>
        </p:nvSpPr>
        <p:spPr>
          <a:xfrm>
            <a:off x="793790" y="2700099"/>
            <a:ext cx="7556421" cy="2126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50"/>
              <a:buFont typeface="Instrument Sans Medium"/>
              <a:buNone/>
            </a:pPr>
            <a:r>
              <a:rPr b="0" i="0" lang="en-US" sz="4450" u="none" cap="none" strike="noStrike">
                <a:solidFill>
                  <a:srgbClr val="FEFEFE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WordPress Website Project – Appointment Booking Platform</a:t>
            </a:r>
            <a:endParaRPr b="0" i="0" sz="4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1"/>
          <p:cNvSpPr/>
          <p:nvPr/>
        </p:nvSpPr>
        <p:spPr>
          <a:xfrm>
            <a:off x="793790" y="5166598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Developed for Web Developer Ishan K By: Ishan Kalhe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4" name="Google Shape;4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73152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2"/>
          <p:cNvSpPr/>
          <p:nvPr/>
        </p:nvSpPr>
        <p:spPr>
          <a:xfrm>
            <a:off x="8108990" y="1256943"/>
            <a:ext cx="5727621" cy="28351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50"/>
              <a:buFont typeface="Instrument Sans Medium"/>
              <a:buNone/>
            </a:pPr>
            <a:r>
              <a:rPr lang="en-US" sz="4450">
                <a:solidFill>
                  <a:srgbClr val="FEFEFE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Project Overview: Streamlined Appointment Booking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2"/>
          <p:cNvSpPr/>
          <p:nvPr/>
        </p:nvSpPr>
        <p:spPr>
          <a:xfrm>
            <a:off x="8109000" y="4432226"/>
            <a:ext cx="5727600" cy="29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This website was built as a professional appointment booking system for Ishan K, a web developer. The primary goal is to allow clients to easily schedule appointments online without back-and-forth messaging or calls. It offers a streamlined interface where users can pick a date and time, submit their details, and receive confirmation.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/>
          <p:nvPr/>
        </p:nvSpPr>
        <p:spPr>
          <a:xfrm>
            <a:off x="546497" y="429458"/>
            <a:ext cx="6584632" cy="4879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9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050"/>
              <a:buFont typeface="Instrument Sans Medium"/>
              <a:buNone/>
            </a:pPr>
            <a:r>
              <a:rPr lang="en-US" sz="3050">
                <a:solidFill>
                  <a:srgbClr val="FEFEFE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Homepage: First Impressions Matter</a:t>
            </a:r>
            <a:endParaRPr sz="3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3"/>
          <p:cNvSpPr/>
          <p:nvPr/>
        </p:nvSpPr>
        <p:spPr>
          <a:xfrm>
            <a:off x="546497" y="1229678"/>
            <a:ext cx="4408408" cy="1195507"/>
          </a:xfrm>
          <a:prstGeom prst="roundRect">
            <a:avLst>
              <a:gd fmla="val 9178" name="adj"/>
            </a:avLst>
          </a:prstGeom>
          <a:noFill/>
          <a:ln cap="flat" cmpd="sng" w="22850">
            <a:solidFill>
              <a:srgbClr val="5757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523637" y="1229678"/>
            <a:ext cx="91440" cy="1195507"/>
          </a:xfrm>
          <a:prstGeom prst="roundRect">
            <a:avLst>
              <a:gd fmla="val 25619" name="adj"/>
            </a:avLst>
          </a:prstGeom>
          <a:solidFill>
            <a:srgbClr val="F5F5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3"/>
          <p:cNvSpPr/>
          <p:nvPr/>
        </p:nvSpPr>
        <p:spPr>
          <a:xfrm>
            <a:off x="794028" y="1408628"/>
            <a:ext cx="1952149" cy="2440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500"/>
              <a:buFont typeface="Instrument Sans Medium"/>
              <a:buNone/>
            </a:pPr>
            <a:r>
              <a:rPr lang="en-US" sz="1500">
                <a:solidFill>
                  <a:srgbClr val="BFBFBF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Clear Headline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3"/>
          <p:cNvSpPr/>
          <p:nvPr/>
        </p:nvSpPr>
        <p:spPr>
          <a:xfrm>
            <a:off x="794028" y="1746409"/>
            <a:ext cx="3981926" cy="4998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Open Sans"/>
              <a:buNone/>
            </a:pPr>
            <a:r>
              <a:rPr lang="en-US" sz="120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A prominent headline quickly communicates the site's purpose: booking a developer.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3"/>
          <p:cNvSpPr/>
          <p:nvPr/>
        </p:nvSpPr>
        <p:spPr>
          <a:xfrm>
            <a:off x="5110996" y="1229678"/>
            <a:ext cx="4408408" cy="1195507"/>
          </a:xfrm>
          <a:prstGeom prst="roundRect">
            <a:avLst>
              <a:gd fmla="val 9178" name="adj"/>
            </a:avLst>
          </a:prstGeom>
          <a:noFill/>
          <a:ln cap="flat" cmpd="sng" w="22850">
            <a:solidFill>
              <a:srgbClr val="5757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3"/>
          <p:cNvSpPr/>
          <p:nvPr/>
        </p:nvSpPr>
        <p:spPr>
          <a:xfrm>
            <a:off x="5088136" y="1229678"/>
            <a:ext cx="91440" cy="1195507"/>
          </a:xfrm>
          <a:prstGeom prst="roundRect">
            <a:avLst>
              <a:gd fmla="val 25619" name="adj"/>
            </a:avLst>
          </a:prstGeom>
          <a:solidFill>
            <a:srgbClr val="F5F5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5358527" y="1408628"/>
            <a:ext cx="1952149" cy="2440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500"/>
              <a:buFont typeface="Instrument Sans Medium"/>
              <a:buNone/>
            </a:pPr>
            <a:r>
              <a:rPr lang="en-US" sz="1500">
                <a:solidFill>
                  <a:srgbClr val="BFBFBF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Compelling Tagline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3"/>
          <p:cNvSpPr/>
          <p:nvPr/>
        </p:nvSpPr>
        <p:spPr>
          <a:xfrm>
            <a:off x="5358527" y="1746409"/>
            <a:ext cx="3981926" cy="4998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Open Sans"/>
              <a:buNone/>
            </a:pPr>
            <a:r>
              <a:rPr lang="en-US" sz="120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A concise tagline provides a basic description of Ishan K's services and expertise.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3"/>
          <p:cNvSpPr/>
          <p:nvPr/>
        </p:nvSpPr>
        <p:spPr>
          <a:xfrm>
            <a:off x="9675495" y="1229678"/>
            <a:ext cx="4408408" cy="1195507"/>
          </a:xfrm>
          <a:prstGeom prst="roundRect">
            <a:avLst>
              <a:gd fmla="val 9178" name="adj"/>
            </a:avLst>
          </a:prstGeom>
          <a:noFill/>
          <a:ln cap="flat" cmpd="sng" w="22850">
            <a:solidFill>
              <a:srgbClr val="5757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9652635" y="1229678"/>
            <a:ext cx="91440" cy="1195507"/>
          </a:xfrm>
          <a:prstGeom prst="roundRect">
            <a:avLst>
              <a:gd fmla="val 25619" name="adj"/>
            </a:avLst>
          </a:prstGeom>
          <a:solidFill>
            <a:srgbClr val="F5F5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9923026" y="1408628"/>
            <a:ext cx="1952149" cy="2440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500"/>
              <a:buFont typeface="Instrument Sans Medium"/>
              <a:buNone/>
            </a:pPr>
            <a:r>
              <a:rPr lang="en-US" sz="1500">
                <a:solidFill>
                  <a:srgbClr val="BFBFBF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Call-to-Action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3"/>
          <p:cNvSpPr/>
          <p:nvPr/>
        </p:nvSpPr>
        <p:spPr>
          <a:xfrm>
            <a:off x="9923026" y="1746409"/>
            <a:ext cx="3981926" cy="4998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Open Sans"/>
              <a:buNone/>
            </a:pPr>
            <a:r>
              <a:rPr lang="en-US" sz="120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Strategically placed buttons guide users directly to the appointment booking page.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5" name="Google Shape;6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497" y="2600801"/>
            <a:ext cx="13537406" cy="6196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/>
          <p:cNvSpPr/>
          <p:nvPr/>
        </p:nvSpPr>
        <p:spPr>
          <a:xfrm>
            <a:off x="574953" y="451723"/>
            <a:ext cx="5831205" cy="513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Instrument Sans Medium"/>
              <a:buNone/>
            </a:pPr>
            <a:r>
              <a:rPr lang="en-US" sz="3200">
                <a:solidFill>
                  <a:srgbClr val="FEFEFE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Appointment Booking Process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4"/>
          <p:cNvSpPr/>
          <p:nvPr/>
        </p:nvSpPr>
        <p:spPr>
          <a:xfrm>
            <a:off x="574953" y="2032873"/>
            <a:ext cx="3277791" cy="164187"/>
          </a:xfrm>
          <a:prstGeom prst="roundRect">
            <a:avLst>
              <a:gd fmla="val 15010" name="adj"/>
            </a:avLst>
          </a:prstGeom>
          <a:solidFill>
            <a:srgbClr val="3E3E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739140" y="2361248"/>
            <a:ext cx="2053709" cy="25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600"/>
              <a:buFont typeface="Instrument Sans Medium"/>
              <a:buNone/>
            </a:pPr>
            <a:r>
              <a:rPr lang="en-US" sz="1600">
                <a:solidFill>
                  <a:srgbClr val="BFBFBF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Select Date &amp; Time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4"/>
          <p:cNvSpPr/>
          <p:nvPr/>
        </p:nvSpPr>
        <p:spPr>
          <a:xfrm>
            <a:off x="739140" y="2716411"/>
            <a:ext cx="2949416" cy="525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50"/>
              <a:buFont typeface="Open Sans"/>
              <a:buNone/>
            </a:pPr>
            <a:r>
              <a:rPr lang="en-US" sz="125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Clients choose their preferred slot from an intuitive calendar interface.</a:t>
            </a:r>
            <a:endParaRPr sz="1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4"/>
          <p:cNvSpPr/>
          <p:nvPr/>
        </p:nvSpPr>
        <p:spPr>
          <a:xfrm>
            <a:off x="3975854" y="1786414"/>
            <a:ext cx="3277791" cy="164187"/>
          </a:xfrm>
          <a:prstGeom prst="roundRect">
            <a:avLst>
              <a:gd fmla="val 15010" name="adj"/>
            </a:avLst>
          </a:prstGeom>
          <a:solidFill>
            <a:srgbClr val="3E3E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4140041" y="2114788"/>
            <a:ext cx="2053709" cy="25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600"/>
              <a:buFont typeface="Instrument Sans Medium"/>
              <a:buNone/>
            </a:pPr>
            <a:r>
              <a:rPr lang="en-US" sz="1600">
                <a:solidFill>
                  <a:srgbClr val="BFBFBF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Enter Details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4"/>
          <p:cNvSpPr/>
          <p:nvPr/>
        </p:nvSpPr>
        <p:spPr>
          <a:xfrm>
            <a:off x="4140041" y="2469952"/>
            <a:ext cx="2949416" cy="788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50"/>
              <a:buFont typeface="Open Sans"/>
              <a:buNone/>
            </a:pPr>
            <a:r>
              <a:rPr lang="en-US" sz="125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Fields for name, email, and service specifics ensure all necessary information is collected.</a:t>
            </a:r>
            <a:endParaRPr sz="1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4"/>
          <p:cNvSpPr/>
          <p:nvPr/>
        </p:nvSpPr>
        <p:spPr>
          <a:xfrm>
            <a:off x="7376755" y="1539954"/>
            <a:ext cx="3277791" cy="164187"/>
          </a:xfrm>
          <a:prstGeom prst="roundRect">
            <a:avLst>
              <a:gd fmla="val 15010" name="adj"/>
            </a:avLst>
          </a:prstGeom>
          <a:solidFill>
            <a:srgbClr val="3E3E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4"/>
          <p:cNvSpPr/>
          <p:nvPr/>
        </p:nvSpPr>
        <p:spPr>
          <a:xfrm>
            <a:off x="7540942" y="1868329"/>
            <a:ext cx="2340054" cy="25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600"/>
              <a:buFont typeface="Instrument Sans Medium"/>
              <a:buNone/>
            </a:pPr>
            <a:r>
              <a:rPr lang="en-US" sz="1600">
                <a:solidFill>
                  <a:srgbClr val="BFBFBF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Automated Notifications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4"/>
          <p:cNvSpPr/>
          <p:nvPr/>
        </p:nvSpPr>
        <p:spPr>
          <a:xfrm>
            <a:off x="7540942" y="2223492"/>
            <a:ext cx="2949416" cy="788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50"/>
              <a:buFont typeface="Open Sans"/>
              <a:buNone/>
            </a:pPr>
            <a:r>
              <a:rPr lang="en-US" sz="125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Instant email confirmations are sent to both the user and the administrator.</a:t>
            </a:r>
            <a:endParaRPr sz="1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4"/>
          <p:cNvSpPr/>
          <p:nvPr/>
        </p:nvSpPr>
        <p:spPr>
          <a:xfrm>
            <a:off x="10777657" y="1293614"/>
            <a:ext cx="3277791" cy="164187"/>
          </a:xfrm>
          <a:prstGeom prst="roundRect">
            <a:avLst>
              <a:gd fmla="val 15010" name="adj"/>
            </a:avLst>
          </a:prstGeom>
          <a:solidFill>
            <a:srgbClr val="3E3E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10941844" y="1621988"/>
            <a:ext cx="2427446" cy="25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600"/>
              <a:buFont typeface="Instrument Sans Medium"/>
              <a:buNone/>
            </a:pPr>
            <a:r>
              <a:rPr lang="en-US" sz="1600">
                <a:solidFill>
                  <a:srgbClr val="BFBFBF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Submission Confirmation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4"/>
          <p:cNvSpPr/>
          <p:nvPr/>
        </p:nvSpPr>
        <p:spPr>
          <a:xfrm>
            <a:off x="10941844" y="1977152"/>
            <a:ext cx="2949416" cy="788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50"/>
              <a:buFont typeface="Open Sans"/>
              <a:buNone/>
            </a:pPr>
            <a:r>
              <a:rPr lang="en-US" sz="125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A clear confirmation message is displayed post-submission, reassuring the user.</a:t>
            </a:r>
            <a:endParaRPr sz="1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84" name="Google Shape;8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953" y="3792379"/>
            <a:ext cx="6817400" cy="41851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5" name="Google Shape;8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0737" y="3792379"/>
            <a:ext cx="4326612" cy="2818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"/>
          <p:cNvSpPr/>
          <p:nvPr/>
        </p:nvSpPr>
        <p:spPr>
          <a:xfrm>
            <a:off x="636032" y="499824"/>
            <a:ext cx="6564392" cy="5679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550"/>
              <a:buFont typeface="Instrument Sans Medium"/>
              <a:buNone/>
            </a:pPr>
            <a:r>
              <a:rPr lang="en-US" sz="3550">
                <a:solidFill>
                  <a:srgbClr val="FEFEFE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Key WordPress Plugins Utilized</a:t>
            </a:r>
            <a:endParaRPr sz="3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92" name="Google Shape;9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9124" y="1549718"/>
            <a:ext cx="1160859" cy="7269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3" name="Google Shape;9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75359" y="1549718"/>
            <a:ext cx="1160859" cy="7269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4" name="Google Shape;9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81593" y="1549718"/>
            <a:ext cx="1160859" cy="7269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5" name="Google Shape;95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87828" y="1549718"/>
            <a:ext cx="1160859" cy="7269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6" name="Google Shape;96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94063" y="1549718"/>
            <a:ext cx="1160859" cy="7269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7" name="Google Shape;97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000298" y="1549718"/>
            <a:ext cx="1160859" cy="7269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5"/>
          <p:cNvSpPr/>
          <p:nvPr/>
        </p:nvSpPr>
        <p:spPr>
          <a:xfrm>
            <a:off x="636032" y="2599611"/>
            <a:ext cx="13358336" cy="5817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Open Sans"/>
              <a:buNone/>
            </a:pPr>
            <a:r>
              <a:rPr lang="en-US" sz="140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These essential plugins power the website's functionality, from appointment scheduling and email delivery to form management, user permissions, SEO, and visual design.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99" name="Google Shape;99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6032" y="3385780"/>
            <a:ext cx="13358336" cy="4944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"/>
          <p:cNvSpPr/>
          <p:nvPr/>
        </p:nvSpPr>
        <p:spPr>
          <a:xfrm>
            <a:off x="793790" y="1836539"/>
            <a:ext cx="130428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50"/>
              <a:buFont typeface="Instrument Sans Medium"/>
              <a:buNone/>
            </a:pPr>
            <a:r>
              <a:rPr lang="en-US" sz="4450">
                <a:solidFill>
                  <a:srgbClr val="FEFEFE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Design &amp; User Experience with Astra and Elementor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6"/>
          <p:cNvSpPr/>
          <p:nvPr/>
        </p:nvSpPr>
        <p:spPr>
          <a:xfrm>
            <a:off x="793790" y="3798332"/>
            <a:ext cx="1100328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The website's design is built using the </a:t>
            </a:r>
            <a:r>
              <a:rPr b="1" lang="en-US" sz="175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Astra theme</a:t>
            </a:r>
            <a:r>
              <a:rPr lang="en-US" sz="175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, known for its performance and flexibility. It ensures a </a:t>
            </a:r>
            <a:r>
              <a:rPr lang="en-US" sz="1750">
                <a:solidFill>
                  <a:srgbClr val="5E98F1"/>
                </a:solidFill>
                <a:latin typeface="Open Sans"/>
                <a:ea typeface="Open Sans"/>
                <a:cs typeface="Open Sans"/>
                <a:sym typeface="Open Sans"/>
              </a:rPr>
              <a:t>mobile-responsive layout</a:t>
            </a:r>
            <a:r>
              <a:rPr lang="en-US" sz="175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 that adapts seamlessly across all devices, from desktops to smartphones.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6"/>
          <p:cNvSpPr/>
          <p:nvPr/>
        </p:nvSpPr>
        <p:spPr>
          <a:xfrm>
            <a:off x="793790" y="4728210"/>
            <a:ext cx="11003280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The user interface is </a:t>
            </a:r>
            <a:r>
              <a:rPr lang="en-US" sz="1750">
                <a:solidFill>
                  <a:srgbClr val="5CC97B"/>
                </a:solidFill>
                <a:latin typeface="Open Sans"/>
                <a:ea typeface="Open Sans"/>
                <a:cs typeface="Open Sans"/>
                <a:sym typeface="Open Sans"/>
              </a:rPr>
              <a:t>clean and professional</a:t>
            </a:r>
            <a:r>
              <a:rPr lang="en-US" sz="175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, prioritizing intuitive navigation. Special attention was given to the user flow, ensuring a </a:t>
            </a:r>
            <a:r>
              <a:rPr lang="en-US" sz="1750">
                <a:solidFill>
                  <a:srgbClr val="957D00"/>
                </a:solidFill>
                <a:latin typeface="Open Sans"/>
                <a:ea typeface="Open Sans"/>
                <a:cs typeface="Open Sans"/>
                <a:sym typeface="Open Sans"/>
              </a:rPr>
              <a:t>quick and efficient path</a:t>
            </a:r>
            <a:r>
              <a:rPr lang="en-US" sz="175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 to the appointment booking functionality. All visual elements and layouts were meticulously crafted using </a:t>
            </a:r>
            <a:r>
              <a:rPr b="1" lang="en-US" sz="175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Elementor</a:t>
            </a:r>
            <a:r>
              <a:rPr lang="en-US" sz="175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, providing a drag-and-drop interface for precise design control.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08" name="Google Shape;10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58092" y="3849410"/>
            <a:ext cx="1486019" cy="1016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9" name="Google Shape;10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58092" y="5121235"/>
            <a:ext cx="1486019" cy="101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"/>
          <p:cNvSpPr/>
          <p:nvPr/>
        </p:nvSpPr>
        <p:spPr>
          <a:xfrm>
            <a:off x="793790" y="405567"/>
            <a:ext cx="88635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50"/>
              <a:buFont typeface="Instrument Sans Medium"/>
              <a:buNone/>
            </a:pPr>
            <a:r>
              <a:rPr lang="en-US" sz="4450">
                <a:solidFill>
                  <a:srgbClr val="FEFEFE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SEO Optimization with Rank Math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7"/>
          <p:cNvSpPr/>
          <p:nvPr/>
        </p:nvSpPr>
        <p:spPr>
          <a:xfrm>
            <a:off x="793790" y="1373574"/>
            <a:ext cx="13042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Search Engine Optimization (SEO) was a critical component of this project, primarily handled using </a:t>
            </a:r>
            <a:r>
              <a:rPr b="1" lang="en-US" sz="175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Rank Math SEO</a:t>
            </a:r>
            <a:r>
              <a:rPr lang="en-US" sz="175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. This ensures the website is easily discoverable by potential clients through search engines.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7"/>
          <p:cNvSpPr/>
          <p:nvPr/>
        </p:nvSpPr>
        <p:spPr>
          <a:xfrm>
            <a:off x="793790" y="2224878"/>
            <a:ext cx="5670600" cy="283500"/>
          </a:xfrm>
          <a:prstGeom prst="roundRect">
            <a:avLst>
              <a:gd fmla="val 12002" name="adj"/>
            </a:avLst>
          </a:prstGeom>
          <a:solidFill>
            <a:srgbClr val="3E3E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7"/>
          <p:cNvSpPr/>
          <p:nvPr/>
        </p:nvSpPr>
        <p:spPr>
          <a:xfrm>
            <a:off x="793790" y="2224878"/>
            <a:ext cx="4933500" cy="283500"/>
          </a:xfrm>
          <a:prstGeom prst="roundRect">
            <a:avLst>
              <a:gd fmla="val 12002" name="adj"/>
            </a:avLst>
          </a:prstGeom>
          <a:solidFill>
            <a:srgbClr val="F5F5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7"/>
          <p:cNvSpPr/>
          <p:nvPr/>
        </p:nvSpPr>
        <p:spPr>
          <a:xfrm>
            <a:off x="6537201" y="2224878"/>
            <a:ext cx="5391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200"/>
              <a:buFont typeface="Instrument Sans Medium"/>
              <a:buNone/>
            </a:pPr>
            <a:r>
              <a:rPr lang="en-US" sz="2200">
                <a:solidFill>
                  <a:srgbClr val="BFBFBF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87%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7"/>
          <p:cNvSpPr/>
          <p:nvPr/>
        </p:nvSpPr>
        <p:spPr>
          <a:xfrm>
            <a:off x="955790" y="2633984"/>
            <a:ext cx="29649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200"/>
              <a:buFont typeface="Instrument Sans Medium"/>
              <a:buNone/>
            </a:pPr>
            <a:r>
              <a:rPr lang="en-US" sz="2200">
                <a:solidFill>
                  <a:srgbClr val="BFBFBF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Home Page SEO Score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7"/>
          <p:cNvSpPr/>
          <p:nvPr/>
        </p:nvSpPr>
        <p:spPr>
          <a:xfrm>
            <a:off x="793790" y="3265953"/>
            <a:ext cx="63795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Reflects strong optimization for target keywords and content structure.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7"/>
          <p:cNvSpPr/>
          <p:nvPr/>
        </p:nvSpPr>
        <p:spPr>
          <a:xfrm>
            <a:off x="7456884" y="2224878"/>
            <a:ext cx="5658900" cy="283500"/>
          </a:xfrm>
          <a:prstGeom prst="roundRect">
            <a:avLst>
              <a:gd fmla="val 12002" name="adj"/>
            </a:avLst>
          </a:prstGeom>
          <a:solidFill>
            <a:srgbClr val="3E3E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7"/>
          <p:cNvSpPr/>
          <p:nvPr/>
        </p:nvSpPr>
        <p:spPr>
          <a:xfrm>
            <a:off x="7456884" y="2224878"/>
            <a:ext cx="4640100" cy="283500"/>
          </a:xfrm>
          <a:prstGeom prst="roundRect">
            <a:avLst>
              <a:gd fmla="val 12002" name="adj"/>
            </a:avLst>
          </a:prstGeom>
          <a:solidFill>
            <a:srgbClr val="F5F5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7"/>
          <p:cNvSpPr/>
          <p:nvPr/>
        </p:nvSpPr>
        <p:spPr>
          <a:xfrm>
            <a:off x="13285708" y="2224878"/>
            <a:ext cx="5508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200"/>
              <a:buFont typeface="Instrument Sans Medium"/>
              <a:buNone/>
            </a:pPr>
            <a:r>
              <a:rPr lang="en-US" sz="2200">
                <a:solidFill>
                  <a:srgbClr val="BFBFBF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82%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7"/>
          <p:cNvSpPr/>
          <p:nvPr/>
        </p:nvSpPr>
        <p:spPr>
          <a:xfrm>
            <a:off x="7456884" y="2633972"/>
            <a:ext cx="39399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200"/>
              <a:buFont typeface="Instrument Sans Medium"/>
              <a:buNone/>
            </a:pPr>
            <a:r>
              <a:rPr lang="en-US" sz="2200">
                <a:solidFill>
                  <a:srgbClr val="BFBFBF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Appointment Page SEO Score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7"/>
          <p:cNvSpPr/>
          <p:nvPr/>
        </p:nvSpPr>
        <p:spPr>
          <a:xfrm>
            <a:off x="7456884" y="3184953"/>
            <a:ext cx="6379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Ensures the core conversion page ranks well for booking-related queries.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7"/>
          <p:cNvSpPr/>
          <p:nvPr/>
        </p:nvSpPr>
        <p:spPr>
          <a:xfrm>
            <a:off x="599390" y="4203897"/>
            <a:ext cx="13042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Key optimization efforts included comprehensive meta descriptions, ensuring a fully responsive layout, and optimizing for fast loading times, all contributing to improved search engine performance and user experience.</a:t>
            </a:r>
            <a:endParaRPr sz="1750">
              <a:solidFill>
                <a:srgbClr val="BFBFB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t/>
            </a:r>
            <a:endParaRPr sz="1750">
              <a:solidFill>
                <a:srgbClr val="BFBFB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t/>
            </a:r>
            <a:endParaRPr sz="1750">
              <a:solidFill>
                <a:srgbClr val="BFBFB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8" name="Google Shape;12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82000"/>
            <a:ext cx="14630402" cy="314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"/>
          <p:cNvSpPr/>
          <p:nvPr/>
        </p:nvSpPr>
        <p:spPr>
          <a:xfrm>
            <a:off x="793790" y="1378982"/>
            <a:ext cx="130428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50"/>
              <a:buFont typeface="Instrument Sans Medium"/>
              <a:buNone/>
            </a:pPr>
            <a:r>
              <a:rPr lang="en-US" sz="4450">
                <a:solidFill>
                  <a:srgbClr val="FEFEFE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Technical Challenges: WP Mail SMTP Configuration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8"/>
          <p:cNvSpPr/>
          <p:nvPr/>
        </p:nvSpPr>
        <p:spPr>
          <a:xfrm>
            <a:off x="793790" y="3250168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One of the primary challenges encountered during development was the configuration of </a:t>
            </a:r>
            <a:r>
              <a:rPr b="1" lang="en-US" sz="175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WP Mail SMTP</a:t>
            </a:r>
            <a:r>
              <a:rPr lang="en-US" sz="175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, particularly when integrating with Google's services.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8"/>
          <p:cNvSpPr/>
          <p:nvPr/>
        </p:nvSpPr>
        <p:spPr>
          <a:xfrm>
            <a:off x="1133951" y="4435197"/>
            <a:ext cx="1270265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Char char="•"/>
            </a:pPr>
            <a:r>
              <a:rPr lang="en-US" sz="175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Setting up </a:t>
            </a:r>
            <a:r>
              <a:rPr b="1" lang="en-US" sz="175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OAuth 2.0</a:t>
            </a:r>
            <a:r>
              <a:rPr lang="en-US" sz="175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 for secure Gmail authentication required careful attention to Google API Console configurations and credentials management.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8"/>
          <p:cNvSpPr/>
          <p:nvPr/>
        </p:nvSpPr>
        <p:spPr>
          <a:xfrm>
            <a:off x="1133951" y="5240298"/>
            <a:ext cx="1270265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Char char="•"/>
            </a:pPr>
            <a:r>
              <a:rPr lang="en-US" sz="175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Verifying sender identity involved domain authentication processes to ensure emails were delivered reliably and not flagged as spam.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8"/>
          <p:cNvSpPr/>
          <p:nvPr/>
        </p:nvSpPr>
        <p:spPr>
          <a:xfrm>
            <a:off x="1133951" y="6045398"/>
            <a:ext cx="1270265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Char char="•"/>
            </a:pPr>
            <a:r>
              <a:rPr lang="en-US" sz="175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Integrating with </a:t>
            </a:r>
            <a:r>
              <a:rPr b="1" lang="en-US" sz="175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Google Analytics</a:t>
            </a:r>
            <a:r>
              <a:rPr lang="en-US" sz="1750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 for tracking form submissions posed complexities in ensuring accurate data flow from the booking forms to analytics reports, crucial for performance monitoring.</a:t>
            </a:r>
            <a:endParaRPr sz="1750">
              <a:solidFill>
                <a:srgbClr val="BFBFB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BFBFB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" name="Google Shape;139;p8"/>
          <p:cNvSpPr/>
          <p:nvPr/>
        </p:nvSpPr>
        <p:spPr>
          <a:xfrm>
            <a:off x="793790" y="4231124"/>
            <a:ext cx="30480" cy="2619375"/>
          </a:xfrm>
          <a:prstGeom prst="rect">
            <a:avLst/>
          </a:prstGeom>
          <a:solidFill>
            <a:srgbClr val="F5F5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02E2E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6dd5185269_0_0"/>
          <p:cNvSpPr/>
          <p:nvPr/>
        </p:nvSpPr>
        <p:spPr>
          <a:xfrm>
            <a:off x="1069190" y="2416724"/>
            <a:ext cx="30600" cy="2619300"/>
          </a:xfrm>
          <a:prstGeom prst="rect">
            <a:avLst/>
          </a:prstGeom>
          <a:solidFill>
            <a:srgbClr val="F5F5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36dd5185269_0_0"/>
          <p:cNvSpPr txBox="1"/>
          <p:nvPr/>
        </p:nvSpPr>
        <p:spPr>
          <a:xfrm>
            <a:off x="1441800" y="3464775"/>
            <a:ext cx="93312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</a:rPr>
              <a:t>Link of the website:-   </a:t>
            </a:r>
            <a:r>
              <a:rPr lang="en-US" sz="2200" u="sng">
                <a:solidFill>
                  <a:schemeClr val="hlink"/>
                </a:solidFill>
                <a:hlinkClick r:id="rId3"/>
              </a:rPr>
              <a:t>https://ishankwordpress.byethost7.com/</a:t>
            </a:r>
            <a:endParaRPr sz="3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</a:rPr>
              <a:t>Link of full Report:- </a:t>
            </a:r>
            <a:r>
              <a:rPr lang="en-US" sz="2200" u="sng">
                <a:solidFill>
                  <a:schemeClr val="hlink"/>
                </a:solidFill>
                <a:hlinkClick r:id="rId4"/>
              </a:rPr>
              <a:t>Report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146" name="Google Shape;146;g36dd5185269_0_0"/>
          <p:cNvSpPr txBox="1"/>
          <p:nvPr/>
        </p:nvSpPr>
        <p:spPr>
          <a:xfrm>
            <a:off x="2705400" y="178200"/>
            <a:ext cx="7824600" cy="17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chemeClr val="lt1"/>
                </a:solidFill>
              </a:rPr>
              <a:t>         </a:t>
            </a:r>
            <a:r>
              <a:rPr lang="en-US" sz="7400">
                <a:solidFill>
                  <a:schemeClr val="lt1"/>
                </a:solidFill>
              </a:rPr>
              <a:t>THANK YOU</a:t>
            </a:r>
            <a:endParaRPr sz="7400">
              <a:solidFill>
                <a:schemeClr val="lt1"/>
              </a:solidFill>
            </a:endParaRPr>
          </a:p>
        </p:txBody>
      </p:sp>
      <p:pic>
        <p:nvPicPr>
          <p:cNvPr id="147" name="Google Shape;147;g36dd5185269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1400" y="4730400"/>
            <a:ext cx="3186600" cy="286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2025-07-14T02:55:52Z</dcterms:created>
</cp:coreProperties>
</file>